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74" r:id="rId2"/>
  </p:sldMasterIdLst>
  <p:notesMasterIdLst>
    <p:notesMasterId r:id="rId13"/>
  </p:notesMasterIdLst>
  <p:handoutMasterIdLst>
    <p:handoutMasterId r:id="rId14"/>
  </p:handoutMasterIdLst>
  <p:sldIdLst>
    <p:sldId id="258" r:id="rId3"/>
    <p:sldId id="259" r:id="rId4"/>
    <p:sldId id="280" r:id="rId5"/>
    <p:sldId id="279" r:id="rId6"/>
    <p:sldId id="270" r:id="rId7"/>
    <p:sldId id="271" r:id="rId8"/>
    <p:sldId id="272" r:id="rId9"/>
    <p:sldId id="274" r:id="rId10"/>
    <p:sldId id="278" r:id="rId11"/>
    <p:sldId id="281" r:id="rId12"/>
  </p:sldIdLst>
  <p:sldSz cx="10080625" cy="7559675"/>
  <p:notesSz cx="7559675" cy="10691813"/>
  <p:defaultTextStyle>
    <a:defPPr>
      <a:defRPr lang="en-US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67">
          <p15:clr>
            <a:srgbClr val="A4A3A4"/>
          </p15:clr>
        </p15:guide>
        <p15:guide id="2" pos="238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2"/>
    <a:srgbClr val="FC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/>
    <p:restoredTop sz="80048"/>
  </p:normalViewPr>
  <p:slideViewPr>
    <p:cSldViewPr>
      <p:cViewPr varScale="1">
        <p:scale>
          <a:sx n="77" d="100"/>
          <a:sy n="77" d="100"/>
        </p:scale>
        <p:origin x="1840" y="176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4560" y="-128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8ACA974-6EBF-1641-B721-F0CB5B5676DC}" type="datetimeFigureOut">
              <a:rPr lang="en-US"/>
              <a:pPr>
                <a:defRPr/>
              </a:pPr>
              <a:t>2/9/18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7B98B46-A92A-B248-88B0-09F1EAC8A5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0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E93030B3-C3CD-754F-BE2D-1950A09CE940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8201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bm.com/gary-wilson/Cognitive-Labs-v3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0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Intents: recognising what the user is trying to do</a:t>
            </a:r>
          </a:p>
          <a:p>
            <a:endParaRPr lang="en-GB" dirty="0"/>
          </a:p>
          <a:p>
            <a:r>
              <a:rPr lang="en-GB" dirty="0"/>
              <a:t>  - ... so we can provide an appropriate response</a:t>
            </a:r>
          </a:p>
          <a:p>
            <a:endParaRPr lang="en-GB" dirty="0"/>
          </a:p>
          <a:p>
            <a:r>
              <a:rPr lang="en-GB" dirty="0"/>
              <a:t>- Entities: a class of objects we can use to trigger different responses, even for the same intent</a:t>
            </a:r>
          </a:p>
          <a:p>
            <a:endParaRPr lang="en-GB" dirty="0"/>
          </a:p>
          <a:p>
            <a:r>
              <a:rPr lang="en-GB" dirty="0"/>
              <a:t>  - e.g. mobile phone brands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0062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76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i="1" dirty="0">
                <a:solidFill>
                  <a:srgbClr val="FF0000"/>
                </a:solidFill>
                <a:hlinkClick r:id="rId3"/>
              </a:rPr>
              <a:t>https://github.ibm.com/gary-wilson/Cognitive-Labs-v3</a:t>
            </a:r>
            <a:endParaRPr lang="en-US" sz="1200" i="1" dirty="0">
              <a:solidFill>
                <a:srgbClr val="FF0000"/>
              </a:solidFill>
            </a:endParaRPr>
          </a:p>
          <a:p>
            <a:endParaRPr lang="en-GB" sz="1200" b="0" i="0" u="none" strike="noStrike" kern="1200" dirty="0"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77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03238" y="2590800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8573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cs-CZ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6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914400" indent="-4572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2pPr>
            <a:lvl3pPr marL="12573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7145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1717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EEFA774A-9285-6A47-B113-6011826DDF88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5566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8001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1200150" indent="-285750">
              <a:buClrTx/>
              <a:buFont typeface="Arial"/>
              <a:buChar char="•"/>
              <a:defRPr sz="1800">
                <a:solidFill>
                  <a:schemeClr val="bg1"/>
                </a:solidFill>
              </a:defRPr>
            </a:lvl3pPr>
            <a:lvl4pPr marL="1657350" indent="-285750">
              <a:buClrTx/>
              <a:buFont typeface="Arial"/>
              <a:buChar char="•"/>
              <a:defRPr sz="1600">
                <a:solidFill>
                  <a:schemeClr val="bg1"/>
                </a:solidFill>
              </a:defRPr>
            </a:lvl4pPr>
            <a:lvl5pPr marL="2114550" indent="-285750">
              <a:buClrTx/>
              <a:buFont typeface="Arial"/>
              <a:buChar char="•"/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400">
                <a:solidFill>
                  <a:srgbClr val="FFFFFF"/>
                </a:solidFill>
              </a:defRPr>
            </a:lvl1pPr>
            <a:lvl2pPr marL="800100" indent="-342900">
              <a:buClrTx/>
              <a:buFont typeface="Arial"/>
              <a:buChar char="•"/>
              <a:defRPr sz="2000">
                <a:solidFill>
                  <a:srgbClr val="FFFFFF"/>
                </a:solidFill>
              </a:defRPr>
            </a:lvl2pPr>
            <a:lvl3pPr marL="1200150" indent="-285750">
              <a:buClrTx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657350" indent="-285750">
              <a:buClrTx/>
              <a:buFont typeface="Arial"/>
              <a:buChar char="•"/>
              <a:defRPr sz="1600">
                <a:solidFill>
                  <a:srgbClr val="FFFFFF"/>
                </a:solidFill>
              </a:defRPr>
            </a:lvl4pPr>
            <a:lvl5pPr marL="2114550" indent="-285750">
              <a:buClrTx/>
              <a:buFont typeface="Arial"/>
              <a:buChar char="•"/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0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9080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5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8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660066"/>
                </a:solidFill>
              </a:defRPr>
            </a:lvl1pPr>
          </a:lstStyle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54322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1pPr>
            <a:lvl2pPr marL="914400" indent="-4572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2pPr>
            <a:lvl3pPr marL="12573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3pPr>
            <a:lvl4pPr marL="17145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4pPr>
            <a:lvl5pPr marL="21717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2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71291F93-0F5E-014B-B8EF-B0014E57EB8E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4523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503238" y="431800"/>
            <a:ext cx="9069387" cy="827088"/>
          </a:xfrm>
          <a:prstGeom prst="rect">
            <a:avLst/>
          </a:prstGeom>
        </p:spPr>
        <p:txBody>
          <a:bodyPr/>
          <a:lstStyle>
            <a:lvl1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 b="1" i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  <a:lvl2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>
              <a:defRPr/>
            </a:pPr>
            <a:r>
              <a:rPr lang="cs-CZ" dirty="0" err="1">
                <a:solidFill>
                  <a:srgbClr val="FF0000"/>
                </a:solidFill>
              </a:rPr>
              <a:t>Click</a:t>
            </a:r>
            <a:r>
              <a:rPr lang="cs-CZ" dirty="0">
                <a:solidFill>
                  <a:srgbClr val="FF0000"/>
                </a:solidFill>
              </a:rPr>
              <a:t> to </a:t>
            </a:r>
            <a:r>
              <a:rPr lang="cs-CZ" dirty="0" err="1">
                <a:solidFill>
                  <a:srgbClr val="FF0000"/>
                </a:solidFill>
              </a:rPr>
              <a:t>edit</a:t>
            </a:r>
            <a:r>
              <a:rPr lang="cs-CZ" dirty="0">
                <a:solidFill>
                  <a:srgbClr val="FF0000"/>
                </a:solidFill>
              </a:rPr>
              <a:t> Master </a:t>
            </a:r>
            <a:r>
              <a:rPr lang="cs-CZ" dirty="0" err="1">
                <a:solidFill>
                  <a:srgbClr val="FF0000"/>
                </a:solidFill>
              </a:rPr>
              <a:t>title</a:t>
            </a:r>
            <a:r>
              <a:rPr lang="cs-CZ" dirty="0">
                <a:solidFill>
                  <a:srgbClr val="FF0000"/>
                </a:solidFill>
              </a:rPr>
              <a:t> style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400"/>
            </a:lvl1pPr>
            <a:lvl2pPr marL="800100" indent="-342900">
              <a:buFont typeface="Arial"/>
              <a:buChar char="•"/>
              <a:defRPr sz="2000"/>
            </a:lvl2pPr>
            <a:lvl3pPr marL="1200150" indent="-285750">
              <a:buFont typeface="Arial"/>
              <a:buChar char="•"/>
              <a:defRPr sz="1800"/>
            </a:lvl3pPr>
            <a:lvl4pPr marL="1657350" indent="-285750">
              <a:buFont typeface="Arial"/>
              <a:buChar char="•"/>
              <a:defRPr sz="1600"/>
            </a:lvl4pPr>
            <a:lvl5pPr marL="2114550" indent="-28575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400"/>
            </a:lvl1pPr>
            <a:lvl2pPr marL="800100" indent="-342900">
              <a:buFont typeface="Arial"/>
              <a:buChar char="•"/>
              <a:defRPr sz="2000"/>
            </a:lvl2pPr>
            <a:lvl3pPr marL="1200150" indent="-285750">
              <a:buFont typeface="Arial"/>
              <a:buChar char="•"/>
              <a:defRPr sz="1800"/>
            </a:lvl3pPr>
            <a:lvl4pPr marL="1657350" indent="-285750">
              <a:buFont typeface="Arial"/>
              <a:buChar char="•"/>
              <a:defRPr sz="1600"/>
            </a:lvl4pPr>
            <a:lvl5pPr marL="2114550" indent="-28575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2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4D40A696-4F08-D642-933F-F11CADFF572F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22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cs-CZ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8" r:id="rId2"/>
    <p:sldLayoutId id="2147483879" r:id="rId3"/>
    <p:sldLayoutId id="2147483881" r:id="rId4"/>
    <p:sldLayoutId id="2147483882" r:id="rId5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/>
          <a:ea typeface="+mj-ea"/>
          <a:cs typeface="Helvetic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0" r:id="rId2"/>
    <p:sldLayoutId id="2147483891" r:id="rId3"/>
    <p:sldLayoutId id="2147483893" r:id="rId4"/>
    <p:sldLayoutId id="2147483894" r:id="rId5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/>
          <a:ea typeface="+mj-ea"/>
          <a:cs typeface="Helvetic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github.com/watson-developer-cloud/node-sdk" TargetMode="External"/><Relationship Id="rId7" Type="http://schemas.openxmlformats.org/officeDocument/2006/relationships/hyperlink" Target="https://github.com/watson-developer-cloud/unity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watson-developer-cloud/swift-sdk" TargetMode="External"/><Relationship Id="rId5" Type="http://schemas.openxmlformats.org/officeDocument/2006/relationships/hyperlink" Target="https://github.com/watson-developer-cloud/python-sdk" TargetMode="External"/><Relationship Id="rId4" Type="http://schemas.openxmlformats.org/officeDocument/2006/relationships/hyperlink" Target="https://github.com/watson-developer-cloud/java-sd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bm.biz/CognitiveLab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267669"/>
            <a:ext cx="9069387" cy="259228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Cognitive: Basics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Gary Wilson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CTO &amp; Technical Leader, UKI Commercial Business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267669"/>
            <a:ext cx="9069387" cy="259228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Cognitive: Basics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Gary Wilson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CTO &amp; Technical Leader, UKI Commercial Business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5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75581"/>
            <a:ext cx="9069387" cy="4987925"/>
          </a:xfrm>
        </p:spPr>
        <p:txBody>
          <a:bodyPr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/>
              <a:t>Create a basic chatbot to help guide you when buying a new mobile phone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/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/>
              <a:t>Watson Conversation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/>
              <a:t>Node-RED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/>
              <a:t>Web, Slack UIs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64" y="3491805"/>
            <a:ext cx="5112321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" y="1141172"/>
            <a:ext cx="10058400" cy="2854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4" y="3563813"/>
            <a:ext cx="7488584" cy="37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75581"/>
            <a:ext cx="9069387" cy="4987925"/>
          </a:xfrm>
        </p:spPr>
        <p:txBody>
          <a:bodyPr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Setup a Watson Conversation instance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800" dirty="0"/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Create </a:t>
            </a:r>
            <a:r>
              <a:rPr lang="en-US" sz="2800" b="1" i="1" dirty="0">
                <a:solidFill>
                  <a:srgbClr val="00B0F0"/>
                </a:solidFill>
              </a:rPr>
              <a:t>intents</a:t>
            </a:r>
            <a:r>
              <a:rPr lang="en-US" sz="2800" dirty="0"/>
              <a:t>, </a:t>
            </a:r>
            <a:r>
              <a:rPr lang="en-US" sz="2800" b="1" i="1" dirty="0">
                <a:solidFill>
                  <a:srgbClr val="00B0F0"/>
                </a:solidFill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800" i="1" dirty="0"/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Create </a:t>
            </a:r>
            <a:r>
              <a:rPr lang="en-US" sz="2800" b="1" i="1" dirty="0">
                <a:solidFill>
                  <a:srgbClr val="00B0F0"/>
                </a:solidFill>
              </a:rPr>
              <a:t>dialog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800" dirty="0"/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Setup a web-based UI and a Node-RED orchestration app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800" dirty="0"/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Create a Slack bot using the same conversation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/>
              <a:t>install Slack node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/>
              <a:t>setup Node-RED orchestration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16" y="1331565"/>
            <a:ext cx="792088" cy="777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60" y="4211885"/>
            <a:ext cx="6604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75" y="6329181"/>
            <a:ext cx="1943969" cy="5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2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Watson Conversation?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7" y="1691605"/>
            <a:ext cx="9433048" cy="49879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Combines: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/>
              <a:t>machine learning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/>
              <a:t>natural language understanding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/>
              <a:t>integrated dialog tools</a:t>
            </a: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mr-IN" sz="2400" dirty="0"/>
              <a:t>…</a:t>
            </a:r>
            <a:r>
              <a:rPr lang="en-US" sz="2400" dirty="0"/>
              <a:t> to create </a:t>
            </a:r>
            <a:r>
              <a:rPr lang="en-US" sz="2400" i="1" dirty="0"/>
              <a:t>conversation flows </a:t>
            </a:r>
            <a:r>
              <a:rPr lang="en-US" sz="2400" dirty="0"/>
              <a:t>between your </a:t>
            </a:r>
            <a:r>
              <a:rPr lang="en-US" sz="2400" b="1" dirty="0"/>
              <a:t>apps</a:t>
            </a:r>
            <a:r>
              <a:rPr lang="en-US" sz="2400" dirty="0"/>
              <a:t> and your </a:t>
            </a:r>
            <a:r>
              <a:rPr lang="en-US" sz="2400" b="1" dirty="0"/>
              <a:t>users</a:t>
            </a: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b="1" dirty="0">
                <a:solidFill>
                  <a:srgbClr val="FF0000"/>
                </a:solidFill>
              </a:rPr>
              <a:t>Basic terms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>
                <a:solidFill>
                  <a:schemeClr val="tx1"/>
                </a:solidFill>
              </a:rPr>
              <a:t>Intent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>
                <a:solidFill>
                  <a:schemeClr val="tx1"/>
                </a:solidFill>
              </a:rPr>
              <a:t>Entity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dirty="0">
                <a:solidFill>
                  <a:schemeClr val="tx1"/>
                </a:solidFill>
              </a:rPr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143831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and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331565"/>
            <a:ext cx="9217594" cy="6120680"/>
          </a:xfrm>
        </p:spPr>
        <p:txBody>
          <a:bodyPr/>
          <a:lstStyle/>
          <a:p>
            <a:r>
              <a:rPr lang="en-US" sz="2000" b="1" i="1" dirty="0">
                <a:solidFill>
                  <a:srgbClr val="00B0F0"/>
                </a:solidFill>
              </a:rPr>
              <a:t>Intents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are a purpose or goal expressed by a user’s input</a:t>
            </a:r>
          </a:p>
          <a:p>
            <a:pPr lvl="1"/>
            <a:r>
              <a:rPr lang="en-US" sz="1800" dirty="0"/>
              <a:t>recognise user’s intent =&gt; choose the correct dialog flow / response</a:t>
            </a:r>
          </a:p>
          <a:p>
            <a:pPr lvl="1"/>
            <a:r>
              <a:rPr lang="en-US" sz="1800" dirty="0"/>
              <a:t>provide Watson Conversation with multiple examples (train)</a:t>
            </a:r>
          </a:p>
          <a:p>
            <a:pPr lvl="1"/>
            <a:endParaRPr lang="en-US" sz="2000" dirty="0"/>
          </a:p>
          <a:p>
            <a:r>
              <a:rPr lang="en-US" sz="2000" b="1" i="1" dirty="0">
                <a:solidFill>
                  <a:srgbClr val="00B0F0"/>
                </a:solidFill>
              </a:rPr>
              <a:t>Entities</a:t>
            </a:r>
            <a:r>
              <a:rPr lang="en-US" sz="2000" i="1" dirty="0"/>
              <a:t> </a:t>
            </a:r>
            <a:r>
              <a:rPr lang="en-US" sz="2000" dirty="0"/>
              <a:t>represent a class of object or a data type</a:t>
            </a:r>
          </a:p>
          <a:p>
            <a:pPr lvl="1"/>
            <a:r>
              <a:rPr lang="en-US" sz="1800" dirty="0"/>
              <a:t>can be used to trigger different responses, even for same intent</a:t>
            </a:r>
          </a:p>
          <a:p>
            <a:endParaRPr lang="en-US" sz="1800" dirty="0"/>
          </a:p>
          <a:p>
            <a:r>
              <a:rPr lang="en-US" sz="1800" dirty="0"/>
              <a:t>In our labs:</a:t>
            </a:r>
          </a:p>
          <a:p>
            <a:pPr lvl="1"/>
            <a:r>
              <a:rPr lang="en-US" sz="1600" b="1" dirty="0">
                <a:solidFill>
                  <a:srgbClr val="00B0F0"/>
                </a:solidFill>
              </a:rPr>
              <a:t>intents</a:t>
            </a:r>
          </a:p>
          <a:p>
            <a:pPr lvl="2"/>
            <a:r>
              <a:rPr lang="en-US" sz="1400" dirty="0"/>
              <a:t>newphone (‘I want to get a new phone’, ‘I’d like advice on a new mobile’,</a:t>
            </a:r>
            <a:r>
              <a:rPr lang="mr-IN" sz="1400" dirty="0"/>
              <a:t>…</a:t>
            </a:r>
            <a:r>
              <a:rPr lang="en-US" sz="1400" dirty="0"/>
              <a:t>)</a:t>
            </a:r>
          </a:p>
          <a:p>
            <a:pPr lvl="2"/>
            <a:r>
              <a:rPr lang="en-US" sz="1400" dirty="0"/>
              <a:t>positive (‘I like my Galaxy’, ‘I love my phone’, </a:t>
            </a:r>
            <a:r>
              <a:rPr lang="mr-IN" sz="1400" dirty="0"/>
              <a:t>…</a:t>
            </a:r>
            <a:r>
              <a:rPr lang="en-US" sz="1400" dirty="0"/>
              <a:t>)</a:t>
            </a:r>
          </a:p>
          <a:p>
            <a:pPr lvl="2"/>
            <a:r>
              <a:rPr lang="en-US" sz="1400" dirty="0"/>
              <a:t>negative (‘I don’t like my iPhone’, ‘I hate my mobile’, </a:t>
            </a:r>
            <a:r>
              <a:rPr lang="mr-IN" sz="1400" dirty="0"/>
              <a:t>…</a:t>
            </a:r>
            <a:r>
              <a:rPr lang="en-US" sz="1400" dirty="0"/>
              <a:t>)</a:t>
            </a:r>
          </a:p>
          <a:p>
            <a:pPr lvl="1"/>
            <a:r>
              <a:rPr lang="en-US" sz="1600" b="1" dirty="0">
                <a:solidFill>
                  <a:srgbClr val="00B0F0"/>
                </a:solidFill>
              </a:rPr>
              <a:t>entities</a:t>
            </a:r>
          </a:p>
          <a:p>
            <a:pPr lvl="2"/>
            <a:r>
              <a:rPr lang="en-US" sz="1400" dirty="0"/>
              <a:t>brand (Apple, Samsung, HTC, </a:t>
            </a:r>
            <a:r>
              <a:rPr lang="mr-IN" sz="1400" dirty="0"/>
              <a:t>…</a:t>
            </a:r>
            <a:r>
              <a:rPr lang="en-US" sz="1400" dirty="0"/>
              <a:t>)</a:t>
            </a:r>
          </a:p>
          <a:p>
            <a:pPr lvl="2"/>
            <a:r>
              <a:rPr lang="en-US" sz="1400" dirty="0"/>
              <a:t>parameter (style, battery, </a:t>
            </a:r>
            <a:r>
              <a:rPr lang="mr-IN" sz="1400" dirty="0"/>
              <a:t>…</a:t>
            </a:r>
            <a:r>
              <a:rPr lang="en-US" sz="1400" dirty="0"/>
              <a:t>)</a:t>
            </a:r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326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475581"/>
            <a:ext cx="9069387" cy="4987925"/>
          </a:xfrm>
        </p:spPr>
        <p:txBody>
          <a:bodyPr/>
          <a:lstStyle/>
          <a:p>
            <a:r>
              <a:rPr lang="en-US" dirty="0"/>
              <a:t>Defines the </a:t>
            </a:r>
            <a:r>
              <a:rPr lang="en-US" b="1" i="1" dirty="0"/>
              <a:t>flow</a:t>
            </a:r>
            <a:r>
              <a:rPr lang="en-US" dirty="0"/>
              <a:t> of your conversation in the form of a logic tree</a:t>
            </a:r>
          </a:p>
          <a:p>
            <a:r>
              <a:rPr lang="en-US" dirty="0"/>
              <a:t>Each node of the tree has a condition that </a:t>
            </a:r>
            <a:r>
              <a:rPr lang="en-US" b="1" i="1" dirty="0"/>
              <a:t>triggers</a:t>
            </a:r>
            <a:r>
              <a:rPr lang="en-US" dirty="0"/>
              <a:t> it, based on user input</a:t>
            </a:r>
          </a:p>
          <a:p>
            <a:r>
              <a:rPr lang="en-US" dirty="0"/>
              <a:t>Uses </a:t>
            </a:r>
            <a:r>
              <a:rPr lang="en-US" b="1" i="1" dirty="0">
                <a:solidFill>
                  <a:srgbClr val="00B0F0"/>
                </a:solidFill>
              </a:rPr>
              <a:t>intents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B0F0"/>
                </a:solidFill>
              </a:rPr>
              <a:t>entities</a:t>
            </a:r>
          </a:p>
          <a:p>
            <a:r>
              <a:rPr lang="en-US" dirty="0"/>
              <a:t>Interacts with the user and 				         provides a response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56" y="3851845"/>
            <a:ext cx="3676650" cy="36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03238" y="1691605"/>
            <a:ext cx="9213403" cy="49879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How to use Conversation API:</a:t>
            </a:r>
          </a:p>
          <a:p>
            <a:pPr lvl="1"/>
            <a:r>
              <a:rPr lang="en-US" sz="2400" dirty="0"/>
              <a:t>Curl based API</a:t>
            </a:r>
          </a:p>
          <a:p>
            <a:pPr lvl="1"/>
            <a:r>
              <a:rPr lang="en-US" sz="2400" dirty="0"/>
              <a:t>Download and install programming language API</a:t>
            </a:r>
          </a:p>
          <a:p>
            <a:pPr lvl="2"/>
            <a:r>
              <a:rPr lang="en-US" sz="2000" dirty="0"/>
              <a:t>Node SDK - </a:t>
            </a:r>
            <a:r>
              <a:rPr lang="en-US" sz="2000" dirty="0">
                <a:hlinkClick r:id="rId3"/>
              </a:rPr>
              <a:t>https://github.com/watson-developer-cloud/node-sdk</a:t>
            </a:r>
            <a:endParaRPr lang="en-US" sz="2000" dirty="0"/>
          </a:p>
          <a:p>
            <a:pPr lvl="2"/>
            <a:r>
              <a:rPr lang="en-US" sz="2000" dirty="0"/>
              <a:t>Java SDK - </a:t>
            </a:r>
            <a:r>
              <a:rPr lang="en-US" sz="2000" dirty="0">
                <a:hlinkClick r:id="rId4"/>
              </a:rPr>
              <a:t>https://github.com/watson-developer-cloud/java-sdk</a:t>
            </a:r>
            <a:endParaRPr lang="en-US" sz="2000" dirty="0"/>
          </a:p>
          <a:p>
            <a:pPr lvl="2"/>
            <a:r>
              <a:rPr lang="en-US" sz="2000" dirty="0"/>
              <a:t>Python SDK - </a:t>
            </a:r>
            <a:r>
              <a:rPr lang="en-US" sz="2000" dirty="0">
                <a:hlinkClick r:id="rId5"/>
              </a:rPr>
              <a:t>https://github.com/watson-developer-cloud/python-sdk</a:t>
            </a:r>
            <a:endParaRPr lang="en-US" sz="2000" dirty="0"/>
          </a:p>
          <a:p>
            <a:pPr lvl="2"/>
            <a:r>
              <a:rPr lang="en-US" sz="2000" dirty="0"/>
              <a:t>iOS SDK - </a:t>
            </a:r>
            <a:r>
              <a:rPr lang="en-US" sz="2000" dirty="0">
                <a:hlinkClick r:id="rId6"/>
              </a:rPr>
              <a:t>https://github.com/watson-developer-cloud/swift-sdk</a:t>
            </a:r>
            <a:endParaRPr lang="en-US" sz="2000" dirty="0"/>
          </a:p>
          <a:p>
            <a:pPr lvl="2"/>
            <a:r>
              <a:rPr lang="en-US" sz="2000" dirty="0"/>
              <a:t>Unity SDK - </a:t>
            </a:r>
            <a:r>
              <a:rPr lang="en-US" sz="2000" dirty="0">
                <a:hlinkClick r:id="rId7"/>
              </a:rPr>
              <a:t>https://github.com/watson-developer-cloud/unity-sdk</a:t>
            </a:r>
            <a:endParaRPr lang="en-US" sz="2000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Node-RED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79" y="595945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0"/>
            <a:ext cx="9069387" cy="1260475"/>
          </a:xfrm>
        </p:spPr>
        <p:txBody>
          <a:bodyPr/>
          <a:lstStyle/>
          <a:p>
            <a:r>
              <a:rPr lang="en-US" dirty="0"/>
              <a:t>Lab format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33" y="899517"/>
            <a:ext cx="6442992" cy="576064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15776" y="1352303"/>
            <a:ext cx="3312368" cy="6099942"/>
          </a:xfrm>
        </p:spPr>
        <p:txBody>
          <a:bodyPr/>
          <a:lstStyle/>
          <a:p>
            <a:r>
              <a:rPr lang="en-US" sz="2400" dirty="0"/>
              <a:t>Step-by-step instructions</a:t>
            </a:r>
          </a:p>
          <a:p>
            <a:r>
              <a:rPr lang="en-US" sz="2400" dirty="0"/>
              <a:t>GitHub </a:t>
            </a:r>
            <a:r>
              <a:rPr lang="en-US" sz="2400" dirty="0" err="1"/>
              <a:t>README.md</a:t>
            </a:r>
            <a:r>
              <a:rPr lang="en-US" sz="2400" dirty="0"/>
              <a:t> for each lab</a:t>
            </a:r>
          </a:p>
          <a:p>
            <a:r>
              <a:rPr lang="en-US" sz="2400" dirty="0"/>
              <a:t>Work at your own 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2F5C9-0A05-9B46-BAD1-9EE1E2F4AA7D}"/>
              </a:ext>
            </a:extLst>
          </p:cNvPr>
          <p:cNvSpPr/>
          <p:nvPr/>
        </p:nvSpPr>
        <p:spPr>
          <a:xfrm>
            <a:off x="215776" y="6876181"/>
            <a:ext cx="9649072" cy="60753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GB" sz="3600" i="1" dirty="0">
                <a:solidFill>
                  <a:srgbClr val="000000"/>
                </a:solidFill>
                <a:latin typeface="Times New Roman" charset="0"/>
                <a:hlinkClick r:id="rId4"/>
              </a:rPr>
              <a:t>ibm.biz/cognitivelabs</a:t>
            </a:r>
            <a:endParaRPr lang="en-GB" sz="3600" i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52928"/>
      </p:ext>
    </p:extLst>
  </p:cSld>
  <p:clrMapOvr>
    <a:masterClrMapping/>
  </p:clrMapOvr>
</p:sld>
</file>

<file path=ppt/theme/theme1.xml><?xml version="1.0" encoding="utf-8"?>
<a:theme xmlns:a="http://schemas.openxmlformats.org/drawingml/2006/main" name="iLAB-template-RED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LAB-template-WHI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</TotalTime>
  <Words>436</Words>
  <Application>Microsoft Macintosh PowerPoint</Application>
  <PresentationFormat>Custom</PresentationFormat>
  <Paragraphs>81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Microsoft YaHei</vt:lpstr>
      <vt:lpstr>ＭＳ Ｐゴシック</vt:lpstr>
      <vt:lpstr>Arial</vt:lpstr>
      <vt:lpstr>Helvetica</vt:lpstr>
      <vt:lpstr>Lucida Sans Unicode</vt:lpstr>
      <vt:lpstr>Times New Roman</vt:lpstr>
      <vt:lpstr>iLAB-template-RED</vt:lpstr>
      <vt:lpstr>iLAB-template-WHITE</vt:lpstr>
      <vt:lpstr>Cognitive: Basics   Gary Wilson CTO &amp; Technical Leader, UKI Commercial Business </vt:lpstr>
      <vt:lpstr>Objective</vt:lpstr>
      <vt:lpstr>Objective</vt:lpstr>
      <vt:lpstr>Agenda</vt:lpstr>
      <vt:lpstr>What is Watson Conversation?</vt:lpstr>
      <vt:lpstr>Intents and entities</vt:lpstr>
      <vt:lpstr>Dialog</vt:lpstr>
      <vt:lpstr>Development</vt:lpstr>
      <vt:lpstr>Lab format</vt:lpstr>
      <vt:lpstr>Cognitive: Basics   Gary Wilson CTO &amp; Technical Leader, UKI Commercial Business 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Overview</dc:title>
  <cp:lastModifiedBy>GARY Wilson</cp:lastModifiedBy>
  <cp:revision>161</cp:revision>
  <cp:lastPrinted>1601-01-01T00:00:00Z</cp:lastPrinted>
  <dcterms:created xsi:type="dcterms:W3CDTF">2016-01-31T11:08:15Z</dcterms:created>
  <dcterms:modified xsi:type="dcterms:W3CDTF">2018-02-09T07:43:09Z</dcterms:modified>
</cp:coreProperties>
</file>